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17"/>
  </p:notesMasterIdLst>
  <p:sldIdLst>
    <p:sldId id="260" r:id="rId2"/>
    <p:sldId id="261" r:id="rId3"/>
    <p:sldId id="257" r:id="rId4"/>
    <p:sldId id="258" r:id="rId5"/>
    <p:sldId id="271" r:id="rId6"/>
    <p:sldId id="259" r:id="rId7"/>
    <p:sldId id="266" r:id="rId8"/>
    <p:sldId id="264" r:id="rId9"/>
    <p:sldId id="265" r:id="rId10"/>
    <p:sldId id="268" r:id="rId11"/>
    <p:sldId id="269" r:id="rId12"/>
    <p:sldId id="272" r:id="rId13"/>
    <p:sldId id="270" r:id="rId14"/>
    <p:sldId id="263" r:id="rId15"/>
    <p:sldId id="27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35" autoAdjust="0"/>
  </p:normalViewPr>
  <p:slideViewPr>
    <p:cSldViewPr snapToGrid="0">
      <p:cViewPr varScale="1">
        <p:scale>
          <a:sx n="85" d="100"/>
          <a:sy n="85" d="100"/>
        </p:scale>
        <p:origin x="7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6AE1CA-00F1-4052-939B-BA62D9B71BD7}" type="datetimeFigureOut">
              <a:rPr lang="en-US" smtClean="0"/>
              <a:t>9/13/2020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557DF9-416A-43D0-97FD-6253BBBFD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041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57DF9-416A-43D0-97FD-6253BBBFD57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88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FF81C-1FCB-4DBA-8044-F1A0FCFD45A6}" type="datetime1">
              <a:rPr lang="en-US" smtClean="0"/>
              <a:t>9/13/2020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9739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7773D-8987-489A-A650-3D6F7D5C7C38}" type="datetime1">
              <a:rPr lang="en-US" smtClean="0"/>
              <a:t>9/13/2020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33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150C1-1D78-4D80-810D-E9E86F6E88AB}" type="datetime1">
              <a:rPr lang="en-US" smtClean="0"/>
              <a:t>9/13/2020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118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CBD8-1588-4B6B-B74D-87480DDE94C0}" type="datetime1">
              <a:rPr lang="en-US" smtClean="0"/>
              <a:t>9/13/2020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890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4440-721C-4D75-BD4F-4CFB3D51CDCA}" type="datetime1">
              <a:rPr lang="en-US" smtClean="0"/>
              <a:t>9/13/2020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624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1A64-483B-4532-94FB-D8F90CB6DEE0}" type="datetime1">
              <a:rPr lang="en-US" smtClean="0"/>
              <a:t>9/13/2020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030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FB39-20FB-4E2E-B861-45B709B9C3C5}" type="datetime1">
              <a:rPr lang="en-US" smtClean="0"/>
              <a:t>9/13/2020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829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AC19-8BD6-476C-9770-8884373BCF00}" type="datetime1">
              <a:rPr lang="en-US" smtClean="0"/>
              <a:t>9/13/2020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043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68C53-8AD1-4F09-9486-FB3406B99CFA}" type="datetime1">
              <a:rPr lang="en-US" smtClean="0"/>
              <a:t>9/13/2020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492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43EDD-D0D2-447F-B24F-3717AF4B109D}" type="datetime1">
              <a:rPr lang="en-US" smtClean="0"/>
              <a:pPr/>
              <a:t>9/13/2020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685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43EDD-D0D2-447F-B24F-3717AF4B109D}" type="datetime1">
              <a:rPr lang="en-US" smtClean="0"/>
              <a:pPr/>
              <a:t>9/13/2020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664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43EDD-D0D2-447F-B24F-3717AF4B109D}" type="datetime1">
              <a:rPr lang="en-US" smtClean="0"/>
              <a:pPr/>
              <a:t>9/13/2020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71737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43EDD-D0D2-447F-B24F-3717AF4B109D}" type="datetime1">
              <a:rPr lang="en-US" smtClean="0"/>
              <a:pPr/>
              <a:t>9/13/2020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79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43EDD-D0D2-447F-B24F-3717AF4B109D}" type="datetime1">
              <a:rPr lang="en-US" smtClean="0"/>
              <a:pPr/>
              <a:t>9/13/2020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39894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43EDD-D0D2-447F-B24F-3717AF4B109D}" type="datetime1">
              <a:rPr lang="en-US" smtClean="0"/>
              <a:pPr/>
              <a:t>9/13/2020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873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092B3-2D87-4CDF-B84B-C46E5F5D31F7}" type="datetime1">
              <a:rPr lang="en-US" smtClean="0"/>
              <a:t>9/13/2020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606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69E57-47B1-47B0-B526-3153E4B1E729}" type="datetime1">
              <a:rPr lang="en-US" smtClean="0"/>
              <a:t>9/13/2020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132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A543EDD-D0D2-447F-B24F-3717AF4B109D}" type="datetime1">
              <a:rPr lang="en-US" smtClean="0"/>
              <a:pPr/>
              <a:t>9/13/2020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3450C42-9A0B-4425-92C2-70FCF7C457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8800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lacards.org/card/combined_oxidative_phosphorylation_deficiency#sources" TargetMode="External"/><Relationship Id="rId2" Type="http://schemas.openxmlformats.org/officeDocument/2006/relationships/hyperlink" Target="https://www.ahajournals.org/doi/pdf/10.1161/01.RES.74.6.1141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doi.org/10.1038/s10038-019-0660-y" TargetMode="External"/><Relationship Id="rId4" Type="http://schemas.openxmlformats.org/officeDocument/2006/relationships/hyperlink" Target="https://doi.org/10.1038/s41598-019-41483-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4CB52-12FE-4DDE-BC1B-BFE033C42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0213" y="1921933"/>
            <a:ext cx="10302949" cy="1507067"/>
          </a:xfrm>
        </p:spPr>
        <p:txBody>
          <a:bodyPr>
            <a:normAutofit/>
          </a:bodyPr>
          <a:lstStyle/>
          <a:p>
            <a:r>
              <a:rPr lang="en-US" sz="4800" b="1" dirty="0"/>
              <a:t>TSFM AND </a:t>
            </a:r>
            <a:r>
              <a:rPr lang="en-US" sz="4800" b="1" dirty="0" err="1"/>
              <a:t>tufm</a:t>
            </a:r>
            <a:r>
              <a:rPr lang="en-US" sz="4800" b="1" dirty="0"/>
              <a:t> GENE Mutation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D107F6-EF40-485C-99B3-8197D2E4742F}"/>
              </a:ext>
            </a:extLst>
          </p:cNvPr>
          <p:cNvSpPr txBox="1"/>
          <p:nvPr/>
        </p:nvSpPr>
        <p:spPr>
          <a:xfrm>
            <a:off x="717698" y="5290433"/>
            <a:ext cx="56139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Hapet Shaybekyan</a:t>
            </a:r>
          </a:p>
          <a:p>
            <a:r>
              <a:rPr lang="en-US" dirty="0"/>
              <a:t>UCLA Pediatric Research Laboratory</a:t>
            </a:r>
          </a:p>
          <a:p>
            <a:r>
              <a:rPr lang="en-US" dirty="0"/>
              <a:t>September 13, 2020</a:t>
            </a:r>
          </a:p>
        </p:txBody>
      </p:sp>
    </p:spTree>
    <p:extLst>
      <p:ext uri="{BB962C8B-B14F-4D97-AF65-F5344CB8AC3E}">
        <p14:creationId xmlns:p14="http://schemas.microsoft.com/office/powerpoint/2010/main" val="1851715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9403C7F-76AE-4587-92A2-D4E41EBE6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AED520-09CD-4BDA-8005-F77011135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8579" y="4487332"/>
            <a:ext cx="5627158" cy="15070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6EE60C-15AC-4905-814A-0C51588F4F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490" r="24423" b="-1"/>
          <a:stretch/>
        </p:blipFill>
        <p:spPr>
          <a:xfrm>
            <a:off x="831" y="10"/>
            <a:ext cx="3502025" cy="6857990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54945E-992D-4A7A-A4DE-3685C36075FF}"/>
              </a:ext>
            </a:extLst>
          </p:cNvPr>
          <p:cNvSpPr txBox="1"/>
          <p:nvPr/>
        </p:nvSpPr>
        <p:spPr>
          <a:xfrm>
            <a:off x="3884612" y="685800"/>
            <a:ext cx="6626072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2000" dirty="0">
                <a:solidFill>
                  <a:schemeClr val="bg2">
                    <a:lumMod val="75000"/>
                  </a:schemeClr>
                </a:solidFill>
              </a:rPr>
              <a:t>TSFM and TUFM gene mutation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2000" dirty="0">
                <a:solidFill>
                  <a:schemeClr val="bg2">
                    <a:lumMod val="75000"/>
                  </a:schemeClr>
                </a:solidFill>
              </a:rPr>
              <a:t>Biochemistry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2000" dirty="0">
                <a:solidFill>
                  <a:schemeClr val="bg2">
                    <a:lumMod val="75000"/>
                  </a:schemeClr>
                </a:solidFill>
              </a:rPr>
              <a:t>ATP synthesis/Oxidative phosphorylation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2000" dirty="0">
                <a:solidFill>
                  <a:schemeClr val="bg2">
                    <a:lumMod val="75000"/>
                  </a:schemeClr>
                </a:solidFill>
              </a:rPr>
              <a:t>Glycolysis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2000" dirty="0">
                <a:solidFill>
                  <a:schemeClr val="bg2">
                    <a:lumMod val="75000"/>
                  </a:schemeClr>
                </a:solidFill>
              </a:rPr>
              <a:t>Lactic Acidosis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2000" dirty="0">
                <a:solidFill>
                  <a:schemeClr val="bg2">
                    <a:lumMod val="75000"/>
                  </a:schemeClr>
                </a:solidFill>
              </a:rPr>
              <a:t>Krebs Cycle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2000" dirty="0">
                <a:solidFill>
                  <a:schemeClr val="bg2">
                    <a:lumMod val="75000"/>
                  </a:schemeClr>
                </a:solidFill>
              </a:rPr>
              <a:t>Conclusion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2000" dirty="0">
                <a:solidFill>
                  <a:schemeClr val="bg2">
                    <a:lumMod val="75000"/>
                  </a:schemeClr>
                </a:solidFill>
              </a:rPr>
              <a:t>Suggestions and Questions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2000" dirty="0">
                <a:solidFill>
                  <a:schemeClr val="bg2">
                    <a:lumMod val="75000"/>
                  </a:schemeClr>
                </a:solidFill>
              </a:rPr>
              <a:t>References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dirty="0">
              <a:solidFill>
                <a:schemeClr val="bg2">
                  <a:lumMod val="75000"/>
                </a:schemeClr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dirty="0">
              <a:solidFill>
                <a:schemeClr val="bg2">
                  <a:lumMod val="7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6C71778-3DDA-4748-AEBB-2A4B75016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A1F5C7D-5183-424E-BD72-BBFC59C5A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848F76E-D8DE-4826-901B-4E4090240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AE84420-E672-4A16-8384-42BDDC4A9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44D91EB-FA8D-4FD3-88F8-053F9962B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56B711F-46BD-4789-926C-CF2F01F71D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28977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90FE681-1E05-478A-89DC-5F7AB37CF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EB7B18-7CBB-4A62-9AEB-6BDACB6D5DAB}"/>
              </a:ext>
            </a:extLst>
          </p:cNvPr>
          <p:cNvSpPr txBox="1"/>
          <p:nvPr/>
        </p:nvSpPr>
        <p:spPr>
          <a:xfrm>
            <a:off x="684212" y="685799"/>
            <a:ext cx="3747111" cy="4892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Bef>
                <a:spcPct val="0"/>
              </a:spcBef>
              <a:spcAft>
                <a:spcPts val="600"/>
              </a:spcAft>
            </a:pPr>
            <a:r>
              <a:rPr lang="en-US" sz="3600" cap="all">
                <a:ln w="3175" cmpd="sng">
                  <a:noFill/>
                </a:ln>
                <a:latin typeface="+mj-lt"/>
                <a:ea typeface="+mj-ea"/>
                <a:cs typeface="+mj-cs"/>
              </a:rPr>
              <a:t>TSFM and TUFM Gene Mutation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E2F21DC-5F0E-42CF-B89C-C1E25E175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0783" y="1532373"/>
            <a:ext cx="0" cy="3198892"/>
          </a:xfrm>
          <a:prstGeom prst="line">
            <a:avLst/>
          </a:prstGeom>
          <a:ln w="1905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33DE10B-1148-4BF9-B5B7-93CBDD26E76D}"/>
              </a:ext>
            </a:extLst>
          </p:cNvPr>
          <p:cNvSpPr txBox="1"/>
          <p:nvPr/>
        </p:nvSpPr>
        <p:spPr>
          <a:xfrm>
            <a:off x="4979962" y="685799"/>
            <a:ext cx="6288260" cy="4892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/>
              <a:t> TSFM codes for EF-Ts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</a:pPr>
            <a:r>
              <a:rPr lang="en-US"/>
              <a:t>	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/>
              <a:t> TUFM codes for EF-Tu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/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/>
              <a:t> EF-Tu and EF-Ts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791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30F59D52-2FFD-4E36-AE9B-45FB67C1CA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172" y="0"/>
            <a:ext cx="9186530" cy="6858000"/>
          </a:xfrm>
        </p:spPr>
      </p:pic>
    </p:spTree>
    <p:extLst>
      <p:ext uri="{BB962C8B-B14F-4D97-AF65-F5344CB8AC3E}">
        <p14:creationId xmlns:p14="http://schemas.microsoft.com/office/powerpoint/2010/main" val="4054503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7509B08A-C1EC-478C-86AF-60ADE06D9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71D027-687A-48A8-958D-72FF9B50B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290" y="685800"/>
            <a:ext cx="4818656" cy="460374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r"/>
            <a:r>
              <a:rPr lang="en-US" sz="5200" dirty="0"/>
              <a:t>Dysfunction of </a:t>
            </a:r>
            <a:br>
              <a:rPr lang="en-US" sz="5200" dirty="0"/>
            </a:br>
            <a:r>
              <a:rPr lang="en-US" sz="5200" u="sng" dirty="0"/>
              <a:t>EF-TS</a:t>
            </a:r>
            <a:r>
              <a:rPr lang="en-US" sz="5200" dirty="0"/>
              <a:t> </a:t>
            </a:r>
            <a:br>
              <a:rPr lang="en-US" sz="5200" dirty="0"/>
            </a:br>
            <a:r>
              <a:rPr lang="en-US" sz="5200" dirty="0"/>
              <a:t>or </a:t>
            </a:r>
            <a:br>
              <a:rPr lang="en-US" sz="5200" dirty="0"/>
            </a:br>
            <a:r>
              <a:rPr lang="en-US" sz="5200" u="sng" dirty="0"/>
              <a:t>EF-Tu</a:t>
            </a:r>
            <a:r>
              <a:rPr lang="en-US" sz="5200" dirty="0"/>
              <a:t> </a:t>
            </a:r>
            <a:br>
              <a:rPr lang="en-US" sz="5200" dirty="0"/>
            </a:br>
            <a:r>
              <a:rPr lang="en-US" sz="5200" dirty="0"/>
              <a:t>can cause: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21CC330-4259-4C32-BF8B-5FE13FFAB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0"/>
            <a:ext cx="6096001" cy="6858000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24E1D2-2FDE-4497-BE71-BFCB4D5B4CBD}"/>
              </a:ext>
            </a:extLst>
          </p:cNvPr>
          <p:cNvSpPr txBox="1"/>
          <p:nvPr/>
        </p:nvSpPr>
        <p:spPr>
          <a:xfrm>
            <a:off x="6625651" y="685800"/>
            <a:ext cx="4878959" cy="4603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857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/>
              <a:t>Liver failure</a:t>
            </a:r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/>
              <a:t>Encephalopathy</a:t>
            </a:r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/>
              <a:t>Lactic acidosis</a:t>
            </a:r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/>
              <a:t>Hypertrophic cardiomyopathy</a:t>
            </a:r>
          </a:p>
        </p:txBody>
      </p:sp>
    </p:spTree>
    <p:extLst>
      <p:ext uri="{BB962C8B-B14F-4D97-AF65-F5344CB8AC3E}">
        <p14:creationId xmlns:p14="http://schemas.microsoft.com/office/powerpoint/2010/main" val="1677786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EB90296-CFE0-401D-9CA3-32966EC4F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8C9B4EE-7611-4ED9-B356-7BDD377C3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A4F266A-F2F7-47CD-8BBC-E3777E982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0D69C80-8919-4A32-B897-F2A21F940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427B072-CC5B-481B-9719-8CD4C54444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7E134C76-7FB4-4BB7-9322-DD8A4B179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Snip Single Corner Rectangle 17">
            <a:extLst>
              <a:ext uri="{FF2B5EF4-FFF2-40B4-BE49-F238E27FC236}">
                <a16:creationId xmlns:a16="http://schemas.microsoft.com/office/drawing/2014/main" id="{C0C57804-4F33-4D85-AA3E-DA0F214BBD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1"/>
            <a:ext cx="12188825" cy="6857999"/>
          </a:xfrm>
          <a:prstGeom prst="snip1Rect">
            <a:avLst>
              <a:gd name="adj" fmla="val 50000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F4D598-C1DA-4AC2-AAC6-197F864B3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685799"/>
            <a:ext cx="9678988" cy="3673474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100">
                <a:solidFill>
                  <a:schemeClr val="tx2"/>
                </a:solidFill>
              </a:rPr>
              <a:t>Biochemistry</a:t>
            </a:r>
            <a:br>
              <a:rPr lang="en-US" sz="5100">
                <a:solidFill>
                  <a:schemeClr val="tx2"/>
                </a:solidFill>
              </a:rPr>
            </a:br>
            <a:br>
              <a:rPr lang="en-US" sz="5100">
                <a:solidFill>
                  <a:schemeClr val="tx2"/>
                </a:solidFill>
              </a:rPr>
            </a:br>
            <a:r>
              <a:rPr lang="en-US" sz="5100">
                <a:solidFill>
                  <a:schemeClr val="tx2"/>
                </a:solidFill>
              </a:rPr>
              <a:t>Oxidative Phosphorylation deficiency </a:t>
            </a:r>
          </a:p>
        </p:txBody>
      </p:sp>
    </p:spTree>
    <p:extLst>
      <p:ext uri="{BB962C8B-B14F-4D97-AF65-F5344CB8AC3E}">
        <p14:creationId xmlns:p14="http://schemas.microsoft.com/office/powerpoint/2010/main" val="28884220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logo&#10;&#10;Description automatically generated">
            <a:extLst>
              <a:ext uri="{FF2B5EF4-FFF2-40B4-BE49-F238E27FC236}">
                <a16:creationId xmlns:a16="http://schemas.microsoft.com/office/drawing/2014/main" id="{B32274EA-E811-4246-8DD7-5A63B803EBA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297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48F1A-77A4-4246-A3F5-1699EAC41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539" y="316385"/>
            <a:ext cx="3534861" cy="1507067"/>
          </a:xfrm>
        </p:spPr>
        <p:txBody>
          <a:bodyPr/>
          <a:lstStyle/>
          <a:p>
            <a:r>
              <a:rPr lang="en-US"/>
              <a:t>Biochemistry</a:t>
            </a:r>
            <a:br>
              <a:rPr lang="en-US"/>
            </a:br>
            <a:r>
              <a:rPr lang="en-US"/>
              <a:t>Glycolysis</a:t>
            </a:r>
            <a:endParaRPr lang="en-US" dirty="0"/>
          </a:p>
        </p:txBody>
      </p:sp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DEFFD630-B2EE-440E-9C6B-B2D2C488CA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494" y="0"/>
            <a:ext cx="84327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105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EB90296-CFE0-401D-9CA3-32966EC4F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8C9B4EE-7611-4ED9-B356-7BDD377C3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A4F266A-F2F7-47CD-8BBC-E3777E982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0D69C80-8919-4A32-B897-F2A21F940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427B072-CC5B-481B-9719-8CD4C54444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" y="2"/>
            <a:ext cx="12192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Snip Diagonal Corner Rectangle 6">
            <a:extLst>
              <a:ext uri="{FF2B5EF4-FFF2-40B4-BE49-F238E27FC236}">
                <a16:creationId xmlns:a16="http://schemas.microsoft.com/office/drawing/2014/main" id="{2D5EEA8B-2D86-4D1D-96B3-6B8290303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81D044-888E-473C-8D94-4BD7F4E91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645" y="685799"/>
            <a:ext cx="8001000" cy="29718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Lactic acidosis</a:t>
            </a:r>
          </a:p>
        </p:txBody>
      </p:sp>
    </p:spTree>
    <p:extLst>
      <p:ext uri="{BB962C8B-B14F-4D97-AF65-F5344CB8AC3E}">
        <p14:creationId xmlns:p14="http://schemas.microsoft.com/office/powerpoint/2010/main" val="1319374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ell phone&#10;&#10;Description automatically generated">
            <a:extLst>
              <a:ext uri="{FF2B5EF4-FFF2-40B4-BE49-F238E27FC236}">
                <a16:creationId xmlns:a16="http://schemas.microsoft.com/office/drawing/2014/main" id="{0FBFBE37-D073-4B7E-91F0-3D8A6244A83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531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map&#10;&#10;Description automatically generated">
            <a:extLst>
              <a:ext uri="{FF2B5EF4-FFF2-40B4-BE49-F238E27FC236}">
                <a16:creationId xmlns:a16="http://schemas.microsoft.com/office/drawing/2014/main" id="{804476DE-BED0-41F0-9E1D-16336846DAC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61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EB90296-CFE0-401D-9CA3-32966EC4F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8C9B4EE-7611-4ED9-B356-7BDD377C3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A4F266A-F2F7-47CD-8BBC-E3777E982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0D69C80-8919-4A32-B897-F2A21F940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427B072-CC5B-481B-9719-8CD4C54444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9B315F0-2F2E-4749-9C08-6F2B59723F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35A481B-C639-4892-B0EF-4D8373A9B0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4639734" cy="6858000"/>
          </a:xfrm>
          <a:prstGeom prst="rect">
            <a:avLst/>
          </a:prstGeom>
          <a:solidFill>
            <a:schemeClr val="bg2">
              <a:lumMod val="75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2BD58B-6284-459E-9FF4-A97F3A569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438656" cy="6858000"/>
          </a:xfrm>
          <a:prstGeom prst="rect">
            <a:avLst/>
          </a:prstGeom>
          <a:solidFill>
            <a:schemeClr val="bg1">
              <a:lumMod val="75000"/>
              <a:lumOff val="2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1911703-8F76-418B-A5BE-312E5FF98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3449715"/>
            <a:ext cx="2981858" cy="3208867"/>
            <a:chOff x="9206969" y="2963333"/>
            <a:chExt cx="2981858" cy="320886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83E51D0-80D2-4A0E-BC33-FC2854416D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6DDC556-F181-4330-9D5E-06CD9B5F75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1744895-D69C-4B43-BBB6-644C78E57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547E019-B61B-46EA-8987-B3A661CFBB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A95601E-850C-471E-B37C-61C13AB1C1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5A945EF-D4F6-475E-9394-01F00A94A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738" y="685798"/>
            <a:ext cx="6159273" cy="44958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489710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ell phone&#10;&#10;Description automatically generated">
            <a:extLst>
              <a:ext uri="{FF2B5EF4-FFF2-40B4-BE49-F238E27FC236}">
                <a16:creationId xmlns:a16="http://schemas.microsoft.com/office/drawing/2014/main" id="{93773FF3-35A4-449F-BC60-145EF374EB1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446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FEB90296-CFE0-401D-9CA3-32966EC4F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08C9B4EE-7611-4ED9-B356-7BDD377C3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4A4F266A-F2F7-47CD-8BBC-E3777E982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D69C80-8919-4A32-B897-F2A21F940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427B072-CC5B-481B-9719-8CD4C54444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4609862E-48F9-45AC-8D44-67A0268A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F4EBCA-83DE-4E5D-971F-BD5A7DD53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6886" y="685799"/>
            <a:ext cx="7077667" cy="489267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/>
              <a:t>Suggestions and questions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ABEC335A-D1CD-4687-AB54-7E9FEC72B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9935" y="1532691"/>
            <a:ext cx="0" cy="3198892"/>
          </a:xfrm>
          <a:prstGeom prst="line">
            <a:avLst/>
          </a:prstGeom>
          <a:ln w="1905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9222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7">
            <a:extLst>
              <a:ext uri="{FF2B5EF4-FFF2-40B4-BE49-F238E27FC236}">
                <a16:creationId xmlns:a16="http://schemas.microsoft.com/office/drawing/2014/main" id="{6CC7770B-E4E1-42D6-9437-DAA4A3A9E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A26DE5B-A1A6-4746-8EF7-4D6809ED7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77A3DDA-BF17-4302-867E-EBFD777B0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BE30704-4227-4B7B-BDB8-BFCF39086F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923B1E7-AEA4-42D8-8F4A-9D116F2966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21B6244-6EAE-442C-ACCF-8146103EC1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Snip Diagonal Corner Rectangle 6">
            <a:extLst>
              <a:ext uri="{FF2B5EF4-FFF2-40B4-BE49-F238E27FC236}">
                <a16:creationId xmlns:a16="http://schemas.microsoft.com/office/drawing/2014/main" id="{AD2D45C7-2E37-44FD-AC77-116CD14B9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5" y="2"/>
            <a:ext cx="12191075" cy="685799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002">
            <a:schemeClr val="dk2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1" name="Snip Single Corner Rectangle 17">
            <a:extLst>
              <a:ext uri="{FF2B5EF4-FFF2-40B4-BE49-F238E27FC236}">
                <a16:creationId xmlns:a16="http://schemas.microsoft.com/office/drawing/2014/main" id="{1FF88480-2CF1-4C54-8CE3-2CA9CD9FF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1"/>
            <a:ext cx="12188825" cy="6857999"/>
          </a:xfrm>
          <a:prstGeom prst="snip1Rect">
            <a:avLst>
              <a:gd name="adj" fmla="val 50000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DDA266-FD3E-445A-9443-36C172A32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69" y="5765007"/>
            <a:ext cx="8534400" cy="81438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References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A70C28-2C2B-4600-80D5-FAA944C9EEC5}"/>
              </a:ext>
            </a:extLst>
          </p:cNvPr>
          <p:cNvSpPr txBox="1"/>
          <p:nvPr/>
        </p:nvSpPr>
        <p:spPr>
          <a:xfrm>
            <a:off x="684211" y="278606"/>
            <a:ext cx="10404336" cy="54863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dirty="0"/>
              <a:t>Ahajournals.org </a:t>
            </a:r>
            <a:r>
              <a:rPr lang="en-US" sz="1200" b="0" i="0" u="none" strike="noStrike" dirty="0">
                <a:hlinkClick r:id="rId2"/>
              </a:rPr>
              <a:t>https://www.ahajournals.org/doi/pdf/10.1161/01.RES.74.6.1141</a:t>
            </a:r>
            <a:endParaRPr lang="en-US" sz="1200" b="0" i="0" u="none" strike="noStrike" dirty="0"/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dirty="0"/>
              <a:t>Combined Oxidative Phosphorylation Deficiency disease: </a:t>
            </a:r>
            <a:r>
              <a:rPr lang="en-US" sz="1200" b="0" i="0" dirty="0" err="1"/>
              <a:t>Malacards</a:t>
            </a:r>
            <a:r>
              <a:rPr lang="en-US" sz="1200" b="0" i="0" dirty="0"/>
              <a:t> - Research Articles, Drugs, Genes, Clinical Trials </a:t>
            </a:r>
            <a:r>
              <a:rPr lang="en-US" sz="1200" b="0" i="0" u="none" strike="noStrike" dirty="0">
                <a:hlinkClick r:id="rId3"/>
              </a:rPr>
              <a:t>https://www.malacards.org/card/combined_oxidative_phosphorylation_deficiency#sources</a:t>
            </a:r>
            <a:endParaRPr lang="en-US" sz="1200" b="0" i="0" u="none" strike="noStrike" dirty="0"/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dirty="0"/>
              <a:t>G. N. </a:t>
            </a:r>
            <a:r>
              <a:rPr lang="en-US" sz="1200" b="0" i="0" dirty="0" err="1"/>
              <a:t>Vemuri</a:t>
            </a:r>
            <a:r>
              <a:rPr lang="en-US" sz="1200" b="0" i="0" dirty="0"/>
              <a:t>, M. A. </a:t>
            </a:r>
            <a:r>
              <a:rPr lang="en-US" sz="1200" b="0" i="0" dirty="0" err="1"/>
              <a:t>Eiteman</a:t>
            </a:r>
            <a:r>
              <a:rPr lang="en-US" sz="1200" b="0" i="0" dirty="0"/>
              <a:t>, J. E. McEwen, L. Olsson, J. Nielsen. Increasing NADH oxidation reduces overflow metabolism in </a:t>
            </a:r>
            <a:r>
              <a:rPr lang="en-US" sz="1200" b="0" i="1" dirty="0"/>
              <a:t>Saccharomyces cerevisiae</a:t>
            </a:r>
            <a:r>
              <a:rPr lang="en-US" sz="1200" dirty="0"/>
              <a:t>. </a:t>
            </a:r>
            <a:r>
              <a:rPr lang="en-US" sz="1200" b="0" i="0" dirty="0"/>
              <a:t>Proceedings of the National Academy of Sciences Feb 2007, 104 (7) 2402-2407; DOI: 10.1073/pnas.0607469104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dirty="0"/>
              <a:t>More P, Pai K. In vitro NADH-oxidase, NADPH-oxidase and myeloperoxidase activity of macrophages after </a:t>
            </a:r>
            <a:r>
              <a:rPr lang="en-US" sz="1200" b="0" i="0" dirty="0" err="1"/>
              <a:t>Tinospora</a:t>
            </a:r>
            <a:r>
              <a:rPr lang="en-US" sz="1200" b="0" i="0" dirty="0"/>
              <a:t> </a:t>
            </a:r>
            <a:r>
              <a:rPr lang="en-US" sz="1200" b="0" i="0" dirty="0" err="1"/>
              <a:t>cordifolia</a:t>
            </a:r>
            <a:r>
              <a:rPr lang="en-US" sz="1200" b="0" i="0" dirty="0"/>
              <a:t> (</a:t>
            </a:r>
            <a:r>
              <a:rPr lang="en-US" sz="1200" b="0" i="0" dirty="0" err="1"/>
              <a:t>guduchi</a:t>
            </a:r>
            <a:r>
              <a:rPr lang="en-US" sz="1200" b="0" i="0" dirty="0"/>
              <a:t>) treatment. </a:t>
            </a:r>
            <a:r>
              <a:rPr lang="en-US" sz="1200" b="0" i="1" dirty="0" err="1"/>
              <a:t>Immunopharmacol</a:t>
            </a:r>
            <a:r>
              <a:rPr lang="en-US" sz="1200" b="0" i="1" dirty="0"/>
              <a:t> </a:t>
            </a:r>
            <a:r>
              <a:rPr lang="en-US" sz="1200" b="0" i="1" dirty="0" err="1"/>
              <a:t>Immunotoxicol</a:t>
            </a:r>
            <a:r>
              <a:rPr lang="en-US" sz="1200" b="0" i="0" dirty="0"/>
              <a:t>. 2012;34(3):368-372. doi:10.3109/08923973.2011.606324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dirty="0" err="1"/>
              <a:t>Perli</a:t>
            </a:r>
            <a:r>
              <a:rPr lang="en-US" sz="1200" b="0" i="0" dirty="0"/>
              <a:t>, E., Pisano, A., Glasgow, R.I.C. </a:t>
            </a:r>
            <a:r>
              <a:rPr lang="en-US" sz="1200" b="0" i="1" dirty="0"/>
              <a:t>et al.</a:t>
            </a:r>
            <a:r>
              <a:rPr lang="en-US" sz="1200" b="0" i="0" dirty="0"/>
              <a:t> Novel compound mutations in the mitochondrial translation elongation factor (</a:t>
            </a:r>
            <a:r>
              <a:rPr lang="en-US" sz="1200" b="0" i="1" dirty="0"/>
              <a:t>TSFM</a:t>
            </a:r>
            <a:r>
              <a:rPr lang="en-US" sz="1200" b="0" i="0" dirty="0"/>
              <a:t>) gene cause severe cardiomyopathy with myocardial fibro-adipose replacement. </a:t>
            </a:r>
            <a:r>
              <a:rPr lang="en-US" sz="1200" b="0" i="1" dirty="0"/>
              <a:t>Sci Rep</a:t>
            </a:r>
            <a:r>
              <a:rPr lang="en-US" sz="1200" b="0" i="0" dirty="0"/>
              <a:t> </a:t>
            </a:r>
            <a:r>
              <a:rPr lang="en-US" sz="1200" b="1" i="0" dirty="0"/>
              <a:t>9, </a:t>
            </a:r>
            <a:r>
              <a:rPr lang="en-US" sz="1200" b="0" i="0" dirty="0"/>
              <a:t>5108 (2019). </a:t>
            </a:r>
            <a:r>
              <a:rPr lang="en-US" sz="1200" b="0" i="0" dirty="0">
                <a:hlinkClick r:id="rId4"/>
              </a:rPr>
              <a:t>https://doi.org/10.1038/s41598-019-41483-9</a:t>
            </a:r>
            <a:endParaRPr lang="en-US" sz="1200" dirty="0"/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dirty="0" err="1"/>
              <a:t>Seo</a:t>
            </a:r>
            <a:r>
              <a:rPr lang="en-US" sz="1200" b="0" i="0" dirty="0"/>
              <a:t>, G.H., Oh, A., Kim, E.N. </a:t>
            </a:r>
            <a:r>
              <a:rPr lang="en-US" sz="1200" b="0" i="1" dirty="0"/>
              <a:t>et al.</a:t>
            </a:r>
            <a:r>
              <a:rPr lang="en-US" sz="1200" b="0" i="0" dirty="0"/>
              <a:t> Identification of extremely rare mitochondrial disorders by whole exome sequencing. </a:t>
            </a:r>
            <a:r>
              <a:rPr lang="en-US" sz="1200" b="0" i="1" dirty="0"/>
              <a:t>J Hum Genet</a:t>
            </a:r>
            <a:r>
              <a:rPr lang="en-US" sz="1200" b="0" i="0" dirty="0"/>
              <a:t> </a:t>
            </a:r>
            <a:r>
              <a:rPr lang="en-US" sz="1200" b="1" i="0" dirty="0"/>
              <a:t>64, </a:t>
            </a:r>
            <a:r>
              <a:rPr lang="en-US" sz="1200" b="0" i="0" dirty="0"/>
              <a:t>1117–1125 (2019). </a:t>
            </a:r>
            <a:r>
              <a:rPr lang="en-US" sz="1200" b="0" i="0" dirty="0">
                <a:hlinkClick r:id="rId5"/>
              </a:rPr>
              <a:t>https://doi.org/10.1038/s10038-019-0660-y</a:t>
            </a:r>
            <a:endParaRPr lang="en-US" sz="1200" dirty="0"/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dirty="0" err="1"/>
              <a:t>Theunissen</a:t>
            </a:r>
            <a:r>
              <a:rPr lang="en-US" sz="1200" b="0" i="0" dirty="0"/>
              <a:t> TEJ, Nguyen M, </a:t>
            </a:r>
            <a:r>
              <a:rPr lang="en-US" sz="1200" b="0" i="0" dirty="0" err="1"/>
              <a:t>Kamps</a:t>
            </a:r>
            <a:r>
              <a:rPr lang="en-US" sz="1200" b="0" i="0" dirty="0"/>
              <a:t> R, </a:t>
            </a:r>
            <a:r>
              <a:rPr lang="en-US" sz="1200" b="0" i="0" dirty="0" err="1"/>
              <a:t>Hendrickx</a:t>
            </a:r>
            <a:r>
              <a:rPr lang="en-US" sz="1200" b="0" i="0" dirty="0"/>
              <a:t> AT, </a:t>
            </a:r>
            <a:r>
              <a:rPr lang="en-US" sz="1200" b="0" i="0" dirty="0" err="1"/>
              <a:t>Sallevelt</a:t>
            </a:r>
            <a:r>
              <a:rPr lang="en-US" sz="1200" b="0" i="0" dirty="0"/>
              <a:t> SCEH, Gottschalk RWH, </a:t>
            </a:r>
            <a:r>
              <a:rPr lang="en-US" sz="1200" b="0" i="0" dirty="0" err="1"/>
              <a:t>Calis</a:t>
            </a:r>
            <a:r>
              <a:rPr lang="en-US" sz="1200" b="0" i="0" dirty="0"/>
              <a:t> CM, Stassen APM, de Koning B, Mulder-Den Hartog ENM, </a:t>
            </a:r>
            <a:r>
              <a:rPr lang="en-US" sz="1200" b="0" i="0" dirty="0" err="1"/>
              <a:t>Schoonderwoerd</a:t>
            </a:r>
            <a:r>
              <a:rPr lang="en-US" sz="1200" b="0" i="0" dirty="0"/>
              <a:t> K, Fuchs SA, </a:t>
            </a:r>
            <a:r>
              <a:rPr lang="en-US" sz="1200" b="0" i="0" dirty="0" err="1"/>
              <a:t>Hilhorst-Hofstee</a:t>
            </a:r>
            <a:r>
              <a:rPr lang="en-US" sz="1200" b="0" i="0" dirty="0"/>
              <a:t> Y, de Visser M, </a:t>
            </a:r>
            <a:r>
              <a:rPr lang="en-US" sz="1200" b="0" i="0" dirty="0" err="1"/>
              <a:t>Vanoevelen</a:t>
            </a:r>
            <a:r>
              <a:rPr lang="en-US" sz="1200" b="0" i="0" dirty="0"/>
              <a:t> J, </a:t>
            </a:r>
            <a:r>
              <a:rPr lang="en-US" sz="1200" b="0" i="0" dirty="0" err="1"/>
              <a:t>Szklarczyk</a:t>
            </a:r>
            <a:r>
              <a:rPr lang="en-US" sz="1200" b="0" i="0" dirty="0"/>
              <a:t> R, </a:t>
            </a:r>
            <a:r>
              <a:rPr lang="en-US" sz="1200" b="0" i="0" dirty="0" err="1"/>
              <a:t>Gerards</a:t>
            </a:r>
            <a:r>
              <a:rPr lang="en-US" sz="1200" b="0" i="0" dirty="0"/>
              <a:t> M, de Coo IFM, </a:t>
            </a:r>
            <a:r>
              <a:rPr lang="en-US" sz="1200" b="0" i="0" dirty="0" err="1"/>
              <a:t>Hellebrekers</a:t>
            </a:r>
            <a:r>
              <a:rPr lang="en-US" sz="1200" b="0" i="0" dirty="0"/>
              <a:t> DMEI and </a:t>
            </a:r>
            <a:r>
              <a:rPr lang="en-US" sz="1200" b="0" i="0" dirty="0" err="1"/>
              <a:t>Smeets</a:t>
            </a:r>
            <a:r>
              <a:rPr lang="en-US" sz="1200" b="0" i="0" dirty="0"/>
              <a:t> HJM (2018) Whole Exome Sequencing Is the Preferred Strategy to Identify the Genetic Defect in Patients With a Probable or Possible Mitochondrial Cause. </a:t>
            </a:r>
            <a:r>
              <a:rPr lang="en-US" sz="1200" b="0" i="1" dirty="0"/>
              <a:t>Front. Genet</a:t>
            </a:r>
            <a:r>
              <a:rPr lang="en-US" sz="1200" b="0" i="0" dirty="0"/>
              <a:t>. 9:400. </a:t>
            </a:r>
            <a:r>
              <a:rPr lang="en-US" sz="1200" b="0" i="0" dirty="0" err="1"/>
              <a:t>doi</a:t>
            </a:r>
            <a:r>
              <a:rPr lang="en-US" sz="1200" b="0" i="0" dirty="0"/>
              <a:t>: 10.3389/fgene.2018.00400</a:t>
            </a:r>
            <a:endParaRPr lang="en-US" sz="1200" dirty="0"/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dirty="0"/>
              <a:t>TSFM gene </a:t>
            </a:r>
            <a:r>
              <a:rPr lang="en-US" sz="1200" b="0" i="0" u="none" strike="noStrike" dirty="0"/>
              <a:t>https://ghr.nlm.nih.gov/gene/TSFM</a:t>
            </a:r>
            <a:endParaRPr lang="en-US" sz="1200" b="0" i="0" dirty="0"/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dirty="0"/>
              <a:t>Weber G, Nakamura H, </a:t>
            </a:r>
            <a:r>
              <a:rPr lang="en-US" sz="1200" b="0" i="0" dirty="0" err="1"/>
              <a:t>Natsumeda</a:t>
            </a:r>
            <a:r>
              <a:rPr lang="en-US" sz="1200" b="0" i="0" dirty="0"/>
              <a:t> Y, Szekeres T, Nagai M. Regulation of GTP biosynthesis. </a:t>
            </a:r>
            <a:r>
              <a:rPr lang="en-US" sz="1200" b="0" i="1" dirty="0"/>
              <a:t>Adv Enzyme </a:t>
            </a:r>
            <a:r>
              <a:rPr lang="en-US" sz="1200" b="0" i="1" dirty="0" err="1"/>
              <a:t>Regul</a:t>
            </a:r>
            <a:r>
              <a:rPr lang="en-US" sz="1200" b="0" i="0" dirty="0"/>
              <a:t>. 1992;32:57-69. doi:10.1016/0065-2571(92)90008-n</a:t>
            </a:r>
            <a:endParaRPr lang="en-US" sz="1200" dirty="0"/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dirty="0"/>
              <a:t>Wolf H, </a:t>
            </a:r>
            <a:r>
              <a:rPr lang="en-US" sz="1200" b="0" i="0" dirty="0" err="1"/>
              <a:t>Chinali</a:t>
            </a:r>
            <a:r>
              <a:rPr lang="en-US" sz="1200" b="0" i="0" dirty="0"/>
              <a:t> G, </a:t>
            </a:r>
            <a:r>
              <a:rPr lang="en-US" sz="1200" b="0" i="0" dirty="0" err="1"/>
              <a:t>Parmeggiani</a:t>
            </a:r>
            <a:r>
              <a:rPr lang="en-US" sz="1200" b="0" i="0" dirty="0"/>
              <a:t> A. </a:t>
            </a:r>
            <a:r>
              <a:rPr lang="en-US" sz="1200" b="0" i="0" dirty="0" err="1"/>
              <a:t>Kirromycin</a:t>
            </a:r>
            <a:r>
              <a:rPr lang="en-US" sz="1200" b="0" i="0" dirty="0"/>
              <a:t>, an inhibitor of protein biosynthesis that acts on elongation factor Tu. </a:t>
            </a:r>
            <a:r>
              <a:rPr lang="en-US" sz="1200" b="0" i="1" dirty="0"/>
              <a:t>Proc Natl </a:t>
            </a:r>
            <a:r>
              <a:rPr lang="en-US" sz="1200" b="0" i="1" dirty="0" err="1"/>
              <a:t>Acad</a:t>
            </a:r>
            <a:r>
              <a:rPr lang="en-US" sz="1200" b="0" i="1" dirty="0"/>
              <a:t> Sci U S A</a:t>
            </a:r>
            <a:r>
              <a:rPr lang="en-US" sz="1200" b="0" i="0" dirty="0"/>
              <a:t>. 1974;71(12):4910-4914. doi:10.1073/pnas.71.12.4910</a:t>
            </a:r>
            <a:endParaRPr lang="en-US" sz="500" b="0" i="0" dirty="0"/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sz="500" dirty="0"/>
          </a:p>
        </p:txBody>
      </p:sp>
    </p:spTree>
    <p:extLst>
      <p:ext uri="{BB962C8B-B14F-4D97-AF65-F5344CB8AC3E}">
        <p14:creationId xmlns:p14="http://schemas.microsoft.com/office/powerpoint/2010/main" val="41198043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534</Words>
  <Application>Microsoft Office PowerPoint</Application>
  <PresentationFormat>Widescreen</PresentationFormat>
  <Paragraphs>43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Calibri</vt:lpstr>
      <vt:lpstr>Century Gothic</vt:lpstr>
      <vt:lpstr>Wingdings 3</vt:lpstr>
      <vt:lpstr>Slice</vt:lpstr>
      <vt:lpstr>TSFM AND tufm GENE Mutation</vt:lpstr>
      <vt:lpstr>Agenda</vt:lpstr>
      <vt:lpstr>PowerPoint Presentation</vt:lpstr>
      <vt:lpstr>PowerPoint Presentation</vt:lpstr>
      <vt:lpstr>Dysfunction of  EF-TS  or  EF-Tu  can cause:</vt:lpstr>
      <vt:lpstr>Biochemistry  Oxidative Phosphorylation deficiency </vt:lpstr>
      <vt:lpstr>PowerPoint Presentation</vt:lpstr>
      <vt:lpstr>Biochemistry Glycolysis</vt:lpstr>
      <vt:lpstr>Lactic acidosis</vt:lpstr>
      <vt:lpstr>PowerPoint Presentation</vt:lpstr>
      <vt:lpstr>PowerPoint Presentation</vt:lpstr>
      <vt:lpstr>Conclusion</vt:lpstr>
      <vt:lpstr>PowerPoint Presentation</vt:lpstr>
      <vt:lpstr>Suggestions and questions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TSFM AND tufm GENE Mutation</dc:title>
  <dc:creator>Hapet Shaybekyan</dc:creator>
  <cp:lastModifiedBy>Hapet Shaybekyan</cp:lastModifiedBy>
  <cp:revision>4</cp:revision>
  <dcterms:created xsi:type="dcterms:W3CDTF">2020-09-14T04:38:34Z</dcterms:created>
  <dcterms:modified xsi:type="dcterms:W3CDTF">2020-09-14T05:10:09Z</dcterms:modified>
</cp:coreProperties>
</file>